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15\Desktop\Covid%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15\Desktop\Covid%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fr-FR"/>
              <a:t>Répartition selon le sexe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BF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F5-42D7-8DCD-2C67A0C813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F5-42D7-8DCD-2C67A0C813AE}"/>
              </c:ext>
            </c:extLst>
          </c:dPt>
          <c:dLbls>
            <c:dLbl>
              <c:idx val="0"/>
              <c:layout>
                <c:manualLayout>
                  <c:x val="-1.1769466316710411E-2"/>
                  <c:y val="6.556722076407124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6F5-42D7-8DCD-2C67A0C813AE}"/>
                </c:ext>
              </c:extLst>
            </c:dLbl>
            <c:dLbl>
              <c:idx val="1"/>
              <c:layout>
                <c:manualLayout>
                  <c:x val="-4.8991688538932892E-3"/>
                  <c:y val="-1.464093030037911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6F5-42D7-8DCD-2C67A0C813AE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fr-BF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Feuil4!$A$1:$A$2</c:f>
              <c:strCache>
                <c:ptCount val="2"/>
                <c:pt idx="0">
                  <c:v>masculin</c:v>
                </c:pt>
                <c:pt idx="1">
                  <c:v>feminin</c:v>
                </c:pt>
              </c:strCache>
            </c:strRef>
          </c:cat>
          <c:val>
            <c:numRef>
              <c:f>Feuil4!$B$1:$B$2</c:f>
              <c:numCache>
                <c:formatCode>General</c:formatCode>
                <c:ptCount val="2"/>
                <c:pt idx="0">
                  <c:v>17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F5-42D7-8DCD-2C67A0C813A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BF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fr-BF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[Covid 19.xlsx]Feuil5!Tableau croisé dynamique55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 des patients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BF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Feuil5!$B$3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Feuil5!$A$4:$A$18</c:f>
              <c:strCache>
                <c:ptCount val="15"/>
                <c:pt idx="0">
                  <c:v>aide menagere</c:v>
                </c:pt>
                <c:pt idx="1">
                  <c:v>chauffeur</c:v>
                </c:pt>
                <c:pt idx="2">
                  <c:v>enseignant</c:v>
                </c:pt>
                <c:pt idx="3">
                  <c:v>entrepreneur</c:v>
                </c:pt>
                <c:pt idx="4">
                  <c:v>etudiante</c:v>
                </c:pt>
                <c:pt idx="5">
                  <c:v>foreur minier</c:v>
                </c:pt>
                <c:pt idx="6">
                  <c:v>greffier</c:v>
                </c:pt>
                <c:pt idx="7">
                  <c:v>infirmier</c:v>
                </c:pt>
                <c:pt idx="8">
                  <c:v>informaticien</c:v>
                </c:pt>
                <c:pt idx="9">
                  <c:v>journaliste</c:v>
                </c:pt>
                <c:pt idx="10">
                  <c:v>maintenancier</c:v>
                </c:pt>
                <c:pt idx="11">
                  <c:v>medecin</c:v>
                </c:pt>
                <c:pt idx="12">
                  <c:v>menagere</c:v>
                </c:pt>
                <c:pt idx="13">
                  <c:v>retraite</c:v>
                </c:pt>
                <c:pt idx="14">
                  <c:v>seminariste</c:v>
                </c:pt>
              </c:strCache>
            </c:strRef>
          </c:cat>
          <c:val>
            <c:numRef>
              <c:f>Feuil5!$B$4:$B$18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9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99-4BEE-B91C-ED2A5F91C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662328"/>
        <c:axId val="152662712"/>
      </c:barChart>
      <c:catAx>
        <c:axId val="152662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fr-BF"/>
          </a:p>
        </c:txPr>
        <c:crossAx val="152662712"/>
        <c:crosses val="autoZero"/>
        <c:auto val="1"/>
        <c:lblAlgn val="ctr"/>
        <c:lblOffset val="100"/>
        <c:noMultiLvlLbl val="0"/>
      </c:catAx>
      <c:valAx>
        <c:axId val="152662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BF"/>
          </a:p>
        </c:txPr>
        <c:crossAx val="152662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BF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Résilience au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au Burkina : immunisation collective ?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408DC7E-54B6-4B3C-B40A-F24434EAE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61" b="41058"/>
          <a:stretch/>
        </p:blipFill>
        <p:spPr>
          <a:xfrm>
            <a:off x="677863" y="2178418"/>
            <a:ext cx="8596312" cy="255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7335" y="5044058"/>
            <a:ext cx="891742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Koalga R </a:t>
            </a:r>
            <a:r>
              <a:rPr lang="fr-FR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Ouédraogo J</a:t>
            </a:r>
            <a:r>
              <a:rPr lang="fr-FR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Koumbem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</a:t>
            </a:r>
            <a:r>
              <a:rPr lang="fr-FR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fr-FR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Ouédraogo AR</a:t>
            </a:r>
            <a:r>
              <a:rPr lang="fr-FR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Boncoungou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K,</a:t>
            </a:r>
            <a:r>
              <a:rPr lang="fr-FR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 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Ouédraogo G</a:t>
            </a:r>
            <a:r>
              <a:rPr lang="fr-FR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Badoum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</a:t>
            </a:r>
            <a:r>
              <a:rPr lang="fr-FR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Ouédraogo M</a:t>
            </a:r>
            <a:r>
              <a:rPr lang="fr-FR" baseline="30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fr-FR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06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Lésions RT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interstitielles bilatérales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patiente HTA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Absences d’anomalies biologiques et biochimiques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Utilisation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Azithromycine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22 patients (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81,48%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Utilisation Hydroxychloroquine:13 patients (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48,15%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Traitement associé: vitamine C, paracétamol</a:t>
            </a:r>
          </a:p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Effets secondaires 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observés: nausées (3) vomissements (2), prurit (2), dysarthrie (1), douleur thoracique (1)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90213" y="622479"/>
            <a:ext cx="8596668" cy="961623"/>
          </a:xfr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Données para cliniques et Thérapeutiques</a:t>
            </a:r>
          </a:p>
        </p:txBody>
      </p:sp>
    </p:spTree>
    <p:extLst>
      <p:ext uri="{BB962C8B-B14F-4D97-AF65-F5344CB8AC3E}">
        <p14:creationId xmlns:p14="http://schemas.microsoft.com/office/powerpoint/2010/main" val="1170575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Guérison clinique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(100%),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guérison virologique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(100%),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séquelles pulmonaires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 patiente soit 3,7%)</a:t>
            </a:r>
          </a:p>
          <a:p>
            <a:pPr marL="0" indent="0">
              <a:buNone/>
            </a:pP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Délai de  guérison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délai moyen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15,33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jours;  court délai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jours; long délai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jours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90213" y="622479"/>
            <a:ext cx="8596668" cy="961623"/>
          </a:xfr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Données évolutives</a:t>
            </a:r>
          </a:p>
        </p:txBody>
      </p:sp>
    </p:spTree>
    <p:extLst>
      <p:ext uri="{BB962C8B-B14F-4D97-AF65-F5344CB8AC3E}">
        <p14:creationId xmlns:p14="http://schemas.microsoft.com/office/powerpoint/2010/main" val="491542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2489915"/>
            <a:ext cx="8596668" cy="1051775"/>
          </a:xfrm>
          <a:ln w="5715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  <p:txBody>
          <a:bodyPr>
            <a:normAutofit/>
          </a:bodyPr>
          <a:lstStyle/>
          <a:p>
            <a:pPr algn="ctr"/>
            <a:r>
              <a:rPr lang="fr-FR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Commentaires </a:t>
            </a:r>
          </a:p>
        </p:txBody>
      </p:sp>
    </p:spTree>
    <p:extLst>
      <p:ext uri="{BB962C8B-B14F-4D97-AF65-F5344CB8AC3E}">
        <p14:creationId xmlns:p14="http://schemas.microsoft.com/office/powerpoint/2010/main" val="394708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Taille de l’échantillon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liée a la période et l’incidence  </a:t>
            </a:r>
          </a:p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jeune âge (32 ans), reflet du pays</a:t>
            </a:r>
          </a:p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visage masculin </a:t>
            </a:r>
          </a:p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étudiants et séminaristes (promiscuité)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90213" y="622479"/>
            <a:ext cx="8596668" cy="961623"/>
          </a:xfr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socio-économiques</a:t>
            </a:r>
          </a:p>
        </p:txBody>
      </p:sp>
    </p:spTree>
    <p:extLst>
      <p:ext uri="{BB962C8B-B14F-4D97-AF65-F5344CB8AC3E}">
        <p14:creationId xmlns:p14="http://schemas.microsoft.com/office/powerpoint/2010/main" val="4282277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Asthénie, céphalées, fièvre, toux, forme asymptomatique (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données littérature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)*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Jeune âge justifiant 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rareté des tares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comorbidités</a:t>
            </a: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radiographiques conformes</a:t>
            </a:r>
          </a:p>
          <a:p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90213" y="622479"/>
            <a:ext cx="8596668" cy="961623"/>
          </a:xfr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cliniques et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paracliniques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25"/>
          <p:cNvSpPr txBox="1"/>
          <p:nvPr/>
        </p:nvSpPr>
        <p:spPr>
          <a:xfrm>
            <a:off x="1917807" y="6010669"/>
            <a:ext cx="593344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 marR="4607" indent="346642" algn="r" defTabSz="829178">
              <a:lnSpc>
                <a:spcPts val="1242"/>
              </a:lnSpc>
            </a:pPr>
            <a:r>
              <a:rPr lang="fr-FR" sz="2800" b="1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sz="1600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sz="1600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5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5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600" spc="-3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spc="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600" spc="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5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5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sz="1600" spc="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600" spc="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sz="1600" spc="-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sz="1600" spc="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5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5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600" spc="-3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600" spc="-3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spc="-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600" spc="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S</a:t>
            </a:r>
            <a:r>
              <a:rPr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sz="1600" spc="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sz="1600" spc="5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5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1600" spc="-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sz="1600" spc="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600" spc="-2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sz="1600" spc="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16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spc="-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96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Décès (00), Séquelles (01)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9/03 au 30/04: 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649 cas dont 44 décès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(1,5 mois)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01/05 au 31/07: 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1150 cas dont 53 décès 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 décès/ 3mois)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90213" y="622479"/>
            <a:ext cx="8596668" cy="961623"/>
          </a:xfr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thérapeutiques et évolutifs</a:t>
            </a:r>
          </a:p>
        </p:txBody>
      </p:sp>
      <p:pic>
        <p:nvPicPr>
          <p:cNvPr id="6" name="Image 5" descr="C:\Users\DR KOALA\Desktop\Modules\20201023_032855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22" y="3603355"/>
            <a:ext cx="6061060" cy="3014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26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 de vaccination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respect des mesures barrières</a:t>
            </a:r>
          </a:p>
          <a:p>
            <a:pPr marL="0" indent="0">
              <a:buNone/>
            </a:pP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Baisse de virulence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90213" y="622479"/>
            <a:ext cx="8596668" cy="961623"/>
          </a:xfr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Analyse théorique</a:t>
            </a:r>
          </a:p>
        </p:txBody>
      </p:sp>
      <p:pic>
        <p:nvPicPr>
          <p:cNvPr id="6" name="Image 5" descr="C:\Users\DR KOALA\AppData\Local\Microsoft\Windows\Temporary Internet Files\Content.Word\20201020_130022.gif">
            <a:extLst>
              <a:ext uri="{FF2B5EF4-FFF2-40B4-BE49-F238E27FC236}">
                <a16:creationId xmlns:a16="http://schemas.microsoft.com/office/drawing/2014/main" id="{70710B4E-9BA4-4DDE-B52A-2B2033BF9B9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300" y="3241766"/>
            <a:ext cx="4468924" cy="28012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on égal 1">
            <a:extLst>
              <a:ext uri="{FF2B5EF4-FFF2-40B4-BE49-F238E27FC236}">
                <a16:creationId xmlns:a16="http://schemas.microsoft.com/office/drawing/2014/main" id="{AFBFA554-DA25-4161-9150-F0CD5BFF263A}"/>
              </a:ext>
            </a:extLst>
          </p:cNvPr>
          <p:cNvSpPr/>
          <p:nvPr/>
        </p:nvSpPr>
        <p:spPr>
          <a:xfrm>
            <a:off x="1550504" y="3008242"/>
            <a:ext cx="914400" cy="9144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F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90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1806" y="2147337"/>
            <a:ext cx="8596668" cy="3880773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jeune?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(30%)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Peau noire?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(USA, Malgaches…)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Efficacité de riposte sanitaire?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(faible)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Effet des antipaludéens?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(décédés); </a:t>
            </a:r>
          </a:p>
          <a:p>
            <a:r>
              <a:rPr lang="fr-F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BCG, antiparasitaires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(décédés);</a:t>
            </a:r>
            <a:endParaRPr lang="fr-FR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Efficacité prières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(Italie)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90213" y="622479"/>
            <a:ext cx="8596668" cy="961623"/>
          </a:xfr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hypothèses </a:t>
            </a:r>
          </a:p>
        </p:txBody>
      </p:sp>
      <p:pic>
        <p:nvPicPr>
          <p:cNvPr id="6" name="Image 5" descr="C:\Users\DR KOALA\AppData\Local\Microsoft\Windows\Temporary Internet Files\Content.Word\20201020_130022.gif">
            <a:extLst>
              <a:ext uri="{FF2B5EF4-FFF2-40B4-BE49-F238E27FC236}">
                <a16:creationId xmlns:a16="http://schemas.microsoft.com/office/drawing/2014/main" id="{C01B8B8E-DE96-4F6C-9098-CECD0AF02E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22" y="3241766"/>
            <a:ext cx="4468924" cy="28012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xplosion : 8 points 1">
            <a:extLst>
              <a:ext uri="{FF2B5EF4-FFF2-40B4-BE49-F238E27FC236}">
                <a16:creationId xmlns:a16="http://schemas.microsoft.com/office/drawing/2014/main" id="{2650501A-04BA-42D7-95CF-309C0842F141}"/>
              </a:ext>
            </a:extLst>
          </p:cNvPr>
          <p:cNvSpPr/>
          <p:nvPr/>
        </p:nvSpPr>
        <p:spPr>
          <a:xfrm>
            <a:off x="2570921" y="5102088"/>
            <a:ext cx="3869635" cy="148925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Immunisation collective acquise</a:t>
            </a:r>
          </a:p>
          <a:p>
            <a:pPr algn="ctr"/>
            <a:endParaRPr lang="fr-BF" dirty="0"/>
          </a:p>
        </p:txBody>
      </p:sp>
    </p:spTree>
    <p:extLst>
      <p:ext uri="{BB962C8B-B14F-4D97-AF65-F5344CB8AC3E}">
        <p14:creationId xmlns:p14="http://schemas.microsoft.com/office/powerpoint/2010/main" val="2644065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Immunité collective recherchée par tous les pays</a:t>
            </a:r>
          </a:p>
          <a:p>
            <a:pPr marL="0" indent="0">
              <a:buNone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Acquise (suède, pays bas) ou par vaccination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 salutaire pour nos pays réfractaires à la vaccination</a:t>
            </a:r>
          </a:p>
          <a:p>
            <a:pPr marL="0" indent="0">
              <a:buNone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indent="0">
              <a:buNone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redonner souffle à l’économie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IC compromise par l’apparition des variantes</a:t>
            </a:r>
          </a:p>
          <a:p>
            <a:pPr marL="0" indent="0">
              <a:buNone/>
            </a:pPr>
            <a:r>
              <a:rPr lang="fr-FR" dirty="0"/>
              <a:t>                                    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90213" y="622479"/>
            <a:ext cx="8596668" cy="961623"/>
          </a:xfr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5" name="Flèche courbée vers la droite 4"/>
          <p:cNvSpPr/>
          <p:nvPr/>
        </p:nvSpPr>
        <p:spPr>
          <a:xfrm>
            <a:off x="1932953" y="3696054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64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7746" y="1498244"/>
            <a:ext cx="4018209" cy="4219976"/>
          </a:xfrm>
        </p:spPr>
        <p:txBody>
          <a:bodyPr>
            <a:noAutofit/>
          </a:bodyPr>
          <a:lstStyle/>
          <a:p>
            <a:pPr algn="ctr"/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83439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221967" cy="884349"/>
          </a:xfrm>
          <a:ln w="38100"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173468"/>
            <a:ext cx="8221967" cy="3880773"/>
          </a:xfrm>
          <a:ln w="38100"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INTRODUCTION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METHODOLOGIE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RESULTATS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DISCUSSION 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CONCLUSION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Flèche droite rayée 3"/>
          <p:cNvSpPr/>
          <p:nvPr/>
        </p:nvSpPr>
        <p:spPr>
          <a:xfrm>
            <a:off x="850004" y="2215165"/>
            <a:ext cx="283335" cy="2833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rayée 4"/>
          <p:cNvSpPr/>
          <p:nvPr/>
        </p:nvSpPr>
        <p:spPr>
          <a:xfrm>
            <a:off x="1942562" y="3050145"/>
            <a:ext cx="283335" cy="2833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rayée 5"/>
          <p:cNvSpPr/>
          <p:nvPr/>
        </p:nvSpPr>
        <p:spPr>
          <a:xfrm>
            <a:off x="4001035" y="3817639"/>
            <a:ext cx="283335" cy="2833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rayée 6"/>
          <p:cNvSpPr/>
          <p:nvPr/>
        </p:nvSpPr>
        <p:spPr>
          <a:xfrm>
            <a:off x="5557232" y="4694348"/>
            <a:ext cx="283335" cy="2833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rayée 7"/>
          <p:cNvSpPr/>
          <p:nvPr/>
        </p:nvSpPr>
        <p:spPr>
          <a:xfrm>
            <a:off x="6842973" y="5400540"/>
            <a:ext cx="283335" cy="28333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83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236109"/>
            <a:ext cx="8596668" cy="907051"/>
          </a:xfrm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70528" y="1516651"/>
            <a:ext cx="7513629" cy="283640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Début maladie: 09/03/2020 (1</a:t>
            </a:r>
            <a:r>
              <a:rPr lang="fr-FR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vague)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Psychose générale (létalité mondiale, prédictions sombres, faible capacité système sanitaire)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Mise en branle du système sanitaire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Bilan d’activités/MSF</a:t>
            </a:r>
            <a:r>
              <a:rPr lang="fr-FR" dirty="0"/>
              <a:t>                                        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87064E-1591-446F-82CB-AB2160FD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r="7880"/>
          <a:stretch/>
        </p:blipFill>
        <p:spPr>
          <a:xfrm>
            <a:off x="334851" y="862605"/>
            <a:ext cx="2202287" cy="2209603"/>
          </a:xfrm>
          <a:prstGeom prst="rect">
            <a:avLst/>
          </a:prstGeom>
        </p:spPr>
      </p:pic>
      <p:sp>
        <p:nvSpPr>
          <p:cNvPr id="6" name="Flèche courbée vers la droite 5"/>
          <p:cNvSpPr/>
          <p:nvPr/>
        </p:nvSpPr>
        <p:spPr>
          <a:xfrm>
            <a:off x="2897746" y="3425780"/>
            <a:ext cx="309093" cy="74697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7" name="Image 6" descr="C:\Users\DR KOALA\Desktop\Covid 19\20201023_032320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1" y="4253987"/>
            <a:ext cx="3416935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DR KOALA\Desktop\Covid 19\20201023_032520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78" y="3425780"/>
            <a:ext cx="3333750" cy="2736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09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10107"/>
          </a:xfrm>
          <a:ln w="3810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Moderately"/>
            <a:lightRig rig="threePt" dir="t"/>
          </a:scene3d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METHODOLOGIE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Cohorte prospective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Durée de 03 mois :1</a:t>
            </a:r>
            <a:r>
              <a:rPr lang="fr-F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au 31 juillet 2020 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 confirmés de Covid 19 hospitalisés dans centre de prévention et traitement des maladies contagieuses de Pissy : ( 27 patients)</a:t>
            </a:r>
          </a:p>
        </p:txBody>
      </p:sp>
    </p:spTree>
    <p:extLst>
      <p:ext uri="{BB962C8B-B14F-4D97-AF65-F5344CB8AC3E}">
        <p14:creationId xmlns:p14="http://schemas.microsoft.com/office/powerpoint/2010/main" val="2668434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2644460"/>
            <a:ext cx="8596668" cy="948744"/>
          </a:xfrm>
          <a:ln w="38100"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RESULTATS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09882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4197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lvl="0"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socio-économiques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918953"/>
            <a:ext cx="8596668" cy="4122410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et sexe</a:t>
            </a:r>
          </a:p>
          <a:p>
            <a:pPr marL="0" indent="0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patients inclus, Moyenne d’âge: de 32,29 ans avec des extrêmes de 19 et 56 ans</a:t>
            </a:r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2503025911"/>
              </p:ext>
            </p:extLst>
          </p:nvPr>
        </p:nvGraphicFramePr>
        <p:xfrm>
          <a:off x="2715296" y="381331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704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147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socio-économiques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3468" y="2180909"/>
            <a:ext cx="8596668" cy="3880773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Nationalité</a:t>
            </a:r>
          </a:p>
          <a:p>
            <a:pPr marL="0" indent="0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Burkinabé 24 soit 88,88 %; 1 Ivoirien , 1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ganahéen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1 béninois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Résidence</a:t>
            </a:r>
          </a:p>
          <a:p>
            <a:pPr marL="0" indent="0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Ouagadougou 23 (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kamboinsin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kossoghin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marL="0" indent="0">
              <a:buNone/>
            </a:pP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Dakar 3 et Abidjan 1</a:t>
            </a:r>
          </a:p>
        </p:txBody>
      </p:sp>
    </p:spTree>
    <p:extLst>
      <p:ext uri="{BB962C8B-B14F-4D97-AF65-F5344CB8AC3E}">
        <p14:creationId xmlns:p14="http://schemas.microsoft.com/office/powerpoint/2010/main" val="241903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2834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Aspects socio-économiques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</a:t>
            </a:r>
            <a:endParaRPr lang="fr-FR" sz="3200" dirty="0"/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2333992877"/>
              </p:ext>
            </p:extLst>
          </p:nvPr>
        </p:nvGraphicFramePr>
        <p:xfrm>
          <a:off x="1944710" y="2830132"/>
          <a:ext cx="6308502" cy="3750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898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0213" y="622479"/>
            <a:ext cx="8596668" cy="961623"/>
          </a:xfrm>
          <a:ln w="38100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Données cliniques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217061"/>
              </p:ext>
            </p:extLst>
          </p:nvPr>
        </p:nvGraphicFramePr>
        <p:xfrm>
          <a:off x="1094704" y="1995737"/>
          <a:ext cx="7662930" cy="376953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55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4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4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Symptomatologie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Fréquence (nombre)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Pourcentage (%)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Céphalées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25,92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Fièvre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22,22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Toux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22,22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Asthénie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FR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14,81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Douleur musculaire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11,11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Nausées/vomissement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11,11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Rhinite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11,11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 de gorge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Douleur thoracique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Douleur abdominale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1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Asymptomatique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51,85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12124" y="5765275"/>
            <a:ext cx="8641724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Tares et Comorbidités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Sinusites (3), HTA (2),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Pondérose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(1), tabagisme (1)  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4982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1121</TotalTime>
  <Words>607</Words>
  <Application>Microsoft Office PowerPoint</Application>
  <PresentationFormat>Grand écran</PresentationFormat>
  <Paragraphs>141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</vt:lpstr>
      <vt:lpstr>Wingdings 3</vt:lpstr>
      <vt:lpstr>Facette</vt:lpstr>
      <vt:lpstr>Résilience au Covid 19 au Burkina : immunisation collective ? </vt:lpstr>
      <vt:lpstr>PLAN</vt:lpstr>
      <vt:lpstr>INTRODUCTION </vt:lpstr>
      <vt:lpstr>METHODOLOGIE</vt:lpstr>
      <vt:lpstr>RESULTATS</vt:lpstr>
      <vt:lpstr>Aspects socio-économiques </vt:lpstr>
      <vt:lpstr>Aspects socio-économiques </vt:lpstr>
      <vt:lpstr>Aspects socio-économiques </vt:lpstr>
      <vt:lpstr>Données cliniques</vt:lpstr>
      <vt:lpstr>Données para cliniques et Thérapeutiques</vt:lpstr>
      <vt:lpstr>Données évolutives</vt:lpstr>
      <vt:lpstr>Commentaires </vt:lpstr>
      <vt:lpstr>Aspects socio-économiques</vt:lpstr>
      <vt:lpstr>Aspects cliniques et paracliniques</vt:lpstr>
      <vt:lpstr>Aspects thérapeutiques et évolutifs</vt:lpstr>
      <vt:lpstr>Analyse théorique</vt:lpstr>
      <vt:lpstr>hypothèses </vt:lpstr>
      <vt:lpstr>CONCLUSION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Résilience au Covid 19 au Burkina : immunisation collective ?</dc:title>
  <dc:creator>DR KOALA</dc:creator>
  <cp:lastModifiedBy>USER</cp:lastModifiedBy>
  <cp:revision>51</cp:revision>
  <dcterms:created xsi:type="dcterms:W3CDTF">2020-10-20T11:37:16Z</dcterms:created>
  <dcterms:modified xsi:type="dcterms:W3CDTF">2021-10-26T18:09:57Z</dcterms:modified>
</cp:coreProperties>
</file>